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7" r:id="rId2"/>
    <p:sldId id="360" r:id="rId3"/>
    <p:sldId id="540" r:id="rId4"/>
    <p:sldId id="554" r:id="rId5"/>
    <p:sldId id="559" r:id="rId6"/>
    <p:sldId id="580" r:id="rId7"/>
    <p:sldId id="591" r:id="rId8"/>
    <p:sldId id="592" r:id="rId9"/>
    <p:sldId id="590" r:id="rId10"/>
    <p:sldId id="581" r:id="rId11"/>
    <p:sldId id="582" r:id="rId12"/>
    <p:sldId id="586" r:id="rId13"/>
    <p:sldId id="589" r:id="rId14"/>
    <p:sldId id="579" r:id="rId15"/>
    <p:sldId id="588" r:id="rId16"/>
    <p:sldId id="583" r:id="rId17"/>
    <p:sldId id="563" r:id="rId18"/>
    <p:sldId id="577" r:id="rId19"/>
    <p:sldId id="562" r:id="rId20"/>
    <p:sldId id="576" r:id="rId21"/>
    <p:sldId id="564" r:id="rId22"/>
    <p:sldId id="565" r:id="rId23"/>
    <p:sldId id="567" r:id="rId24"/>
    <p:sldId id="569" r:id="rId25"/>
    <p:sldId id="571" r:id="rId26"/>
    <p:sldId id="573" r:id="rId27"/>
    <p:sldId id="572" r:id="rId28"/>
    <p:sldId id="574" r:id="rId29"/>
    <p:sldId id="578" r:id="rId30"/>
    <p:sldId id="345" r:id="rId3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EA80E"/>
    <a:srgbClr val="000000"/>
    <a:srgbClr val="00B0F0"/>
    <a:srgbClr val="08F630"/>
    <a:srgbClr val="F4FE76"/>
    <a:srgbClr val="FFFFFF"/>
    <a:srgbClr val="FE9202"/>
    <a:srgbClr val="3399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5806" autoAdjust="0"/>
  </p:normalViewPr>
  <p:slideViewPr>
    <p:cSldViewPr snapToGrid="0">
      <p:cViewPr varScale="1">
        <p:scale>
          <a:sx n="174" d="100"/>
          <a:sy n="174" d="100"/>
        </p:scale>
        <p:origin x="2316" y="144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11/15/2022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11/15/2022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11/15/2022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11/15/2022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44565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47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30.png"/><Relationship Id="rId9" Type="http://schemas.openxmlformats.org/officeDocument/2006/relationships/hyperlink" Target="https://proceedings.neurips.cc/paper/2000/file/f9d1152547c0bde01830b7e8bd60024c-Paper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</a:t>
            </a:r>
            <a:r>
              <a:rPr lang="it-IT" sz="3600" dirty="0"/>
              <a:t>L1 (l1_ratio=1) vs. L2 (l1_ratio=0)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6385DA3-64D6-7748-59E2-5ACD42269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73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94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L1 </a:t>
            </a:r>
            <a:r>
              <a:rPr lang="it-IT" sz="3600" dirty="0"/>
              <a:t>Weight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54AA20-EA5A-A737-FCE2-078AB737D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53" y="1098000"/>
            <a:ext cx="959999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80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L2 </a:t>
            </a:r>
            <a:r>
              <a:rPr lang="it-IT" sz="3600" dirty="0"/>
              <a:t>Weight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0A9A5F-C321-38E9-265E-3AB74271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35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65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L1+L2 </a:t>
            </a:r>
            <a:r>
              <a:rPr lang="it-IT" sz="3600" dirty="0"/>
              <a:t>Weight 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2BE1DB-F51A-4591-B48E-28AD4B818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75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28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0F9AF-EC3C-A137-0E10-268553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en-US" dirty="0"/>
              <a:t>Orthogonal Loss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86525-208E-6F3F-E4E4-9B9941B3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B0C6C31-468A-CD51-4E1A-CEA1FB77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05" y="1055941"/>
            <a:ext cx="9670099" cy="58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9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0F9AF-EC3C-A137-0E10-268553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en-US" dirty="0"/>
              <a:t>Orthogonal Loss + L1+L2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86525-208E-6F3F-E4E4-9B9941B3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6A5787-21B2-B9A6-A8F2-06B04DAF6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2" y="1098000"/>
            <a:ext cx="960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5D428-30C3-A460-B1E8-D700A648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Plots Hyperparameters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7BBC73-6BB5-6744-C675-A812846C5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12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681EBC-5028-DA98-B186-49F1119C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90" y="2167815"/>
            <a:ext cx="4680000" cy="468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C1CDA74-295B-5871-FB87-7B3BE09E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15" y="2172241"/>
            <a:ext cx="4680000" cy="4680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C23DA07-6D2D-3E61-04E9-92A7F8F47356}"/>
              </a:ext>
            </a:extLst>
          </p:cNvPr>
          <p:cNvSpPr txBox="1"/>
          <p:nvPr/>
        </p:nvSpPr>
        <p:spPr>
          <a:xfrm>
            <a:off x="7857217" y="1874683"/>
            <a:ext cx="2154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Initialization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6988079-58F9-CEF3-0C81-FE0A17C2F627}"/>
              </a:ext>
            </a:extLst>
          </p:cNvPr>
          <p:cNvSpPr txBox="1"/>
          <p:nvPr/>
        </p:nvSpPr>
        <p:spPr>
          <a:xfrm>
            <a:off x="2592404" y="1874683"/>
            <a:ext cx="2154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Initialization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B9C3D42-33CA-49B3-D7A5-2D5D61034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89" b="51455"/>
          <a:stretch/>
        </p:blipFill>
        <p:spPr>
          <a:xfrm rot="16200000">
            <a:off x="3606982" y="2178654"/>
            <a:ext cx="2280788" cy="225911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3E9F68E-B9C2-1E5F-4A7A-555E78E61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55" b="50673"/>
          <a:stretch/>
        </p:blipFill>
        <p:spPr>
          <a:xfrm rot="16200000">
            <a:off x="8755414" y="2151967"/>
            <a:ext cx="2372343" cy="24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2DD14C-0EBF-588A-F7D3-53EACB1EC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72" y="2393493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00C3CE-1982-C6C3-61FD-305F3A96F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15" y="233493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C1B24CE-21A3-86EF-50A5-141B4321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872" y="4561476"/>
            <a:ext cx="295742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627AE62-C6C3-FDC3-D729-A671D9AF0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/>
          <a:stretch/>
        </p:blipFill>
        <p:spPr bwMode="auto">
          <a:xfrm>
            <a:off x="5012028" y="2349000"/>
            <a:ext cx="290561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6CED28D9-CE86-F252-F1E7-B0B9DF12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0" y="1963780"/>
            <a:ext cx="423862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66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096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 (weight =1)</a:t>
            </a:r>
            <a:r>
              <a:rPr lang="de-AT" dirty="0">
                <a:latin typeface="Calibri Light" panose="020F0302020204030204" pitchFamily="34" charset="0"/>
                <a:cs typeface="Calibri Light" panose="020F0302020204030204" pitchFamily="34" charset="0"/>
              </a:rPr>
              <a:t>, 8 </a:t>
            </a:r>
            <a:r>
              <a:rPr lang="de-A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slightly better,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is much faster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B5B409-08B8-0C2E-8960-E7CB93AE8DBC}"/>
              </a:ext>
            </a:extLst>
          </p:cNvPr>
          <p:cNvSpPr txBox="1"/>
          <p:nvPr/>
        </p:nvSpPr>
        <p:spPr>
          <a:xfrm>
            <a:off x="7992902" y="1927367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C0091C-F17D-1BBE-6E48-1576E583CDC9}"/>
              </a:ext>
            </a:extLst>
          </p:cNvPr>
          <p:cNvSpPr txBox="1"/>
          <p:nvPr/>
        </p:nvSpPr>
        <p:spPr>
          <a:xfrm>
            <a:off x="3478913" y="2032573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A93F9C4-40CD-B301-F48E-36E9C57227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761" y="2322079"/>
            <a:ext cx="4328276" cy="4328276"/>
          </a:xfrm>
          <a:prstGeom prst="rect">
            <a:avLst/>
          </a:prstGeom>
        </p:spPr>
      </p:pic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2B3579CD-2D8F-BCDF-BA28-375BCA2D3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49" y="2362283"/>
            <a:ext cx="4270375" cy="4270375"/>
          </a:xfrm>
        </p:spPr>
      </p:pic>
    </p:spTree>
    <p:extLst>
      <p:ext uri="{BB962C8B-B14F-4D97-AF65-F5344CB8AC3E}">
        <p14:creationId xmlns:p14="http://schemas.microsoft.com/office/powerpoint/2010/main" val="287696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'</a:t>
            </a:r>
            <a:r>
              <a:rPr lang="de-AT" dirty="0" err="1"/>
              <a:t>nndsvd</a:t>
            </a:r>
            <a:r>
              <a:rPr lang="de-AT" dirty="0"/>
              <a:t> </a:t>
            </a:r>
            <a:r>
              <a:rPr lang="de-AT" dirty="0" err="1"/>
              <a:t>vs</a:t>
            </a:r>
            <a:r>
              <a:rPr lang="de-AT" dirty="0"/>
              <a:t> '</a:t>
            </a:r>
            <a:r>
              <a:rPr lang="de-AT" dirty="0" err="1"/>
              <a:t>nndsvda</a:t>
            </a:r>
            <a:r>
              <a:rPr lang="de-AT" dirty="0"/>
              <a:t>'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7637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L1 &amp; L2 regularization (weight =3)</a:t>
            </a:r>
            <a:r>
              <a:rPr lang="de-AT" dirty="0">
                <a:latin typeface="Calibri Light" panose="020F0302020204030204" pitchFamily="34" charset="0"/>
                <a:cs typeface="Calibri Light" panose="020F0302020204030204" pitchFamily="34" charset="0"/>
              </a:rPr>
              <a:t>, 8 </a:t>
            </a:r>
            <a:r>
              <a:rPr lang="de-AT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slightly better,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is faster (due to stopping criterion)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2B5B409-08B8-0C2E-8960-E7CB93AE8DBC}"/>
              </a:ext>
            </a:extLst>
          </p:cNvPr>
          <p:cNvSpPr txBox="1"/>
          <p:nvPr/>
        </p:nvSpPr>
        <p:spPr>
          <a:xfrm>
            <a:off x="7992902" y="1927367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C0091C-F17D-1BBE-6E48-1576E583CDC9}"/>
              </a:ext>
            </a:extLst>
          </p:cNvPr>
          <p:cNvSpPr txBox="1"/>
          <p:nvPr/>
        </p:nvSpPr>
        <p:spPr>
          <a:xfrm>
            <a:off x="3478913" y="2032573"/>
            <a:ext cx="102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F9BC031-EEF6-CF43-AC17-7415408AEE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6" y="2280651"/>
            <a:ext cx="4561301" cy="456130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88E19EF-2332-1FF5-C92F-AF9071EEB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93" y="2280651"/>
            <a:ext cx="4655690" cy="46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4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</a:t>
            </a:r>
            <a:r>
              <a:rPr lang="it-IT" sz="3600" dirty="0"/>
              <a:t>None, L1, L1+L2, L2</a:t>
            </a:r>
            <a:endParaRPr lang="en-US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672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4E020D-3D1B-E3E0-96B6-3A128A2A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6825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2B991C4-0A48-3FFB-EEFE-680B2ED1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606" y="2276776"/>
            <a:ext cx="295741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C6310B1-8DBE-C3A4-E7D9-9CAF9F639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412" y="4485301"/>
            <a:ext cx="301161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8DAEB18-94D1-226F-AE6B-13F5BE43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2" y="1867933"/>
            <a:ext cx="3139989" cy="211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3E4398B-47D0-0F01-D446-7BBD5EB51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82" y="3917843"/>
            <a:ext cx="3251099" cy="216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635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it-IT" sz="4400" dirty="0"/>
              <a:t>None, L1, L1+L2, L2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43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L1+L2 lead to best result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9D4411-7117-2632-64EE-A6A2BE562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57" y="2105637"/>
            <a:ext cx="4752363" cy="475236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9DC9F49-D67B-125C-9CF8-D78B4E3A1F66}"/>
              </a:ext>
            </a:extLst>
          </p:cNvPr>
          <p:cNvSpPr txBox="1"/>
          <p:nvPr/>
        </p:nvSpPr>
        <p:spPr>
          <a:xfrm>
            <a:off x="3046867" y="185891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None</a:t>
            </a:r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7EF316-7080-C279-8AB0-4138253E039D}"/>
              </a:ext>
            </a:extLst>
          </p:cNvPr>
          <p:cNvSpPr txBox="1"/>
          <p:nvPr/>
        </p:nvSpPr>
        <p:spPr>
          <a:xfrm>
            <a:off x="8383664" y="181632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L1+L2</a:t>
            </a:r>
            <a:endParaRPr lang="de-AT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0F36CA9-7C94-B6AD-41CA-CF5E26FD14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72" y="2141123"/>
            <a:ext cx="4752363" cy="47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70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Regularization: </a:t>
            </a:r>
            <a:r>
              <a:rPr lang="it-IT" sz="4400" dirty="0"/>
              <a:t>None, L1, L1+L2, L2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4371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L1+L2 lead to best result</a:t>
            </a:r>
            <a:endParaRPr lang="it-I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DC9F49-D67B-125C-9CF8-D78B4E3A1F66}"/>
              </a:ext>
            </a:extLst>
          </p:cNvPr>
          <p:cNvSpPr txBox="1"/>
          <p:nvPr/>
        </p:nvSpPr>
        <p:spPr>
          <a:xfrm>
            <a:off x="3046867" y="185891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</a:t>
            </a:r>
            <a:endParaRPr lang="de-AT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7EF316-7080-C279-8AB0-4138253E039D}"/>
              </a:ext>
            </a:extLst>
          </p:cNvPr>
          <p:cNvSpPr txBox="1"/>
          <p:nvPr/>
        </p:nvSpPr>
        <p:spPr>
          <a:xfrm>
            <a:off x="8048105" y="18060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L2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876419-8E2E-105F-62A7-0849B8E42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8" y="2185652"/>
            <a:ext cx="4672348" cy="46723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38031A2-81C9-E5EA-4C07-37ED5B0DC3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98" y="2147469"/>
            <a:ext cx="4710531" cy="47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1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Regularization: “both”, “transformation”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600" y="1304921"/>
            <a:ext cx="6672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 H values get smaller and smaller, does not converge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7C02AE-CA2F-1FA0-4370-8EF1059AB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423" y="136524"/>
            <a:ext cx="3346757" cy="22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3234FF-857E-2678-6D6C-55823F519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1" y="2228251"/>
            <a:ext cx="4658139" cy="465813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959F662-3667-B24B-C5BB-7993E5BD7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70" y="2199861"/>
            <a:ext cx="4658139" cy="46581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2E21326-052C-16D8-BE62-B8C7AA779DF6}"/>
              </a:ext>
            </a:extLst>
          </p:cNvPr>
          <p:cNvSpPr txBox="1"/>
          <p:nvPr/>
        </p:nvSpPr>
        <p:spPr>
          <a:xfrm>
            <a:off x="2054178" y="195519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None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A2A230-835B-C6C9-7006-829965ED6A43}"/>
              </a:ext>
            </a:extLst>
          </p:cNvPr>
          <p:cNvSpPr txBox="1"/>
          <p:nvPr/>
        </p:nvSpPr>
        <p:spPr>
          <a:xfrm>
            <a:off x="7090521" y="187636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L1+L2 on H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81327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192" name="Picture 24">
            <a:extLst>
              <a:ext uri="{FF2B5EF4-FFF2-40B4-BE49-F238E27FC236}">
                <a16:creationId xmlns:a16="http://schemas.microsoft.com/office/drawing/2014/main" id="{586486FF-2632-77BA-17E5-EAAF29D59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8" y="2268609"/>
            <a:ext cx="32152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>
            <a:extLst>
              <a:ext uri="{FF2B5EF4-FFF2-40B4-BE49-F238E27FC236}">
                <a16:creationId xmlns:a16="http://schemas.microsoft.com/office/drawing/2014/main" id="{1C62E484-0728-6BDD-3A58-5DCFCD89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8" y="4428609"/>
            <a:ext cx="324410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>
            <a:extLst>
              <a:ext uri="{FF2B5EF4-FFF2-40B4-BE49-F238E27FC236}">
                <a16:creationId xmlns:a16="http://schemas.microsoft.com/office/drawing/2014/main" id="{DA6B6AC0-F27C-FAF2-5A2E-29E3CA147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435435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>
            <a:extLst>
              <a:ext uri="{FF2B5EF4-FFF2-40B4-BE49-F238E27FC236}">
                <a16:creationId xmlns:a16="http://schemas.microsoft.com/office/drawing/2014/main" id="{E29F4D4E-D30E-EB5B-D3D1-08995E67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2569750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>
            <a:extLst>
              <a:ext uri="{FF2B5EF4-FFF2-40B4-BE49-F238E27FC236}">
                <a16:creationId xmlns:a16="http://schemas.microsoft.com/office/drawing/2014/main" id="{4DF83AB8-C835-C66E-407C-8A8BC221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19" y="4698000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348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74B821-EDB2-1F84-C3FC-964E09BDC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19" y="2475433"/>
            <a:ext cx="4320000" cy="43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B28F475-C770-72BE-E1B1-9FC3419EA3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35" y="2505250"/>
            <a:ext cx="4320000" cy="43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2407914-48E4-D0AC-12C8-BED83F5314AC}"/>
              </a:ext>
            </a:extLst>
          </p:cNvPr>
          <p:cNvSpPr txBox="1"/>
          <p:nvPr/>
        </p:nvSpPr>
        <p:spPr>
          <a:xfrm>
            <a:off x="3097787" y="21849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8CC54A-A2DB-B490-B72A-D75D761E3862}"/>
              </a:ext>
            </a:extLst>
          </p:cNvPr>
          <p:cNvSpPr txBox="1"/>
          <p:nvPr/>
        </p:nvSpPr>
        <p:spPr>
          <a:xfrm>
            <a:off x="8134130" y="22253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4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5874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10 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4DCFF66-DAD1-FB84-700B-0BACCF7F5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5" y="2474152"/>
            <a:ext cx="32152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DC81AD2-E367-8E6F-4FFD-DFB4F7214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34" y="4698000"/>
            <a:ext cx="325648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2F28D08-768D-0BE9-A52D-D590325B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69" y="233493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36ECC15D-DB53-BDBB-FE9F-2538D305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988" y="4558443"/>
            <a:ext cx="292143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1FC64AE2-3184-BC78-8216-3D3D8B31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69" y="2398443"/>
            <a:ext cx="29680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27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Weight &amp; Shuffling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3A941C1-94C1-27B7-5C59-B339F84E804E}"/>
              </a:ext>
            </a:extLst>
          </p:cNvPr>
          <p:cNvSpPr txBox="1"/>
          <p:nvPr/>
        </p:nvSpPr>
        <p:spPr>
          <a:xfrm>
            <a:off x="609599" y="1304921"/>
            <a:ext cx="9578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nndsvda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On Components + Transformation (W + H), L1 + L2, 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components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Conclusion: shuffling reduces variance of results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Alpha: weight of regularization</a:t>
            </a:r>
          </a:p>
          <a:p>
            <a:endParaRPr lang="de-AT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407914-48E4-D0AC-12C8-BED83F5314AC}"/>
              </a:ext>
            </a:extLst>
          </p:cNvPr>
          <p:cNvSpPr txBox="1"/>
          <p:nvPr/>
        </p:nvSpPr>
        <p:spPr>
          <a:xfrm>
            <a:off x="3097787" y="21849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0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8CC54A-A2DB-B490-B72A-D75D761E3862}"/>
              </a:ext>
            </a:extLst>
          </p:cNvPr>
          <p:cNvSpPr txBox="1"/>
          <p:nvPr/>
        </p:nvSpPr>
        <p:spPr>
          <a:xfrm>
            <a:off x="8134130" y="222536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libri Light" panose="020F0302020204030204" pitchFamily="34" charset="0"/>
                <a:cs typeface="Calibri Light" panose="020F0302020204030204" pitchFamily="34" charset="0"/>
              </a:rPr>
              <a:t>alpha = 2.5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A4A85F-A52F-4626-E512-34B1D43DD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83" y="2502854"/>
            <a:ext cx="4320000" cy="43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78D6FE0-9C07-B5F4-B106-88B0B1CCCF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26" y="2538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55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0F9AF-EC3C-A137-0E10-26855303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Loss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386525-208E-6F3F-E4E4-9B9941B36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16754-56FF-1FB7-77A8-221A3F127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0"/>
          <a:stretch/>
        </p:blipFill>
        <p:spPr bwMode="auto">
          <a:xfrm>
            <a:off x="1010338" y="1107038"/>
            <a:ext cx="3600000" cy="25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7C0DE4-FEBB-009F-D6A0-A8A429CE4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11" y="3563530"/>
            <a:ext cx="3600000" cy="25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EFBD325-DA1F-7D9D-4779-A78DA5C1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71" y="3563530"/>
            <a:ext cx="3600000" cy="249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16AD23E-055A-ACA9-F8D6-317C9F3D8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11" y="1100052"/>
            <a:ext cx="3600000" cy="253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77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6015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A22CD4A-C97C-741A-FD42-DC0F64F5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59" y="1652979"/>
            <a:ext cx="8618220" cy="38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NMF vs. VQ vs.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400" dirty="0"/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non negative pixel values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400" dirty="0"/>
                  <a:t> number of components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reconstructed images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… basis matrix (components)</a:t>
                </a:r>
              </a:p>
              <a:p>
                <a:pPr marL="597393" lvl="1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400" dirty="0"/>
                  <a:t>… coefficient matrix (Presence of components)</a:t>
                </a:r>
              </a:p>
              <a:p>
                <a:pPr marL="48767" indent="0">
                  <a:buNone/>
                </a:pPr>
                <a:r>
                  <a:rPr lang="en-US" sz="2400" dirty="0"/>
                  <a:t>Constrains:</a:t>
                </a:r>
              </a:p>
              <a:p>
                <a:r>
                  <a:rPr lang="de-DE" sz="1867" dirty="0"/>
                  <a:t>Non-Negative Matrix </a:t>
                </a:r>
                <a:r>
                  <a:rPr lang="en-US" sz="1867" dirty="0"/>
                  <a:t>Factorization (NMF):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AT" sz="1334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AT" sz="1334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1334" dirty="0"/>
                  <a:t> must contain positive values</a:t>
                </a:r>
              </a:p>
              <a:p>
                <a:pPr lvl="1"/>
                <a:r>
                  <a:rPr lang="en-US" sz="1334" dirty="0"/>
                  <a:t>Each face is additive combination of parts-based representation</a:t>
                </a:r>
              </a:p>
              <a:p>
                <a:r>
                  <a:rPr lang="en-US" sz="1867" dirty="0"/>
                  <a:t>Vector Quantization (VQ) / K-means: </a:t>
                </a:r>
                <a:endParaRPr lang="de-AT" sz="1867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334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columns must be one hot encoded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contains prototype faces </a:t>
                </a:r>
              </a:p>
              <a:p>
                <a:r>
                  <a:rPr lang="en-US" sz="1867" dirty="0"/>
                  <a:t>Principal Component Analysis (PCA):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334" dirty="0"/>
                  <a:t> rows and </a:t>
                </a:r>
                <a14:m>
                  <m:oMath xmlns:m="http://schemas.openxmlformats.org/officeDocument/2006/math">
                    <m:r>
                      <a:rPr lang="en-US" sz="1334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334" dirty="0"/>
                  <a:t> columns must be orthogonal</a:t>
                </a:r>
              </a:p>
              <a:p>
                <a:pPr lvl="1"/>
                <a:r>
                  <a:rPr lang="en-US" sz="1334" dirty="0"/>
                  <a:t>Each face is linear combination of “Eigenfaces”</a:t>
                </a:r>
              </a:p>
              <a:p>
                <a:endParaRPr lang="en-US" sz="1334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19867"/>
                <a:ext cx="10972800" cy="4532268"/>
              </a:xfrm>
              <a:blipFill>
                <a:blip r:embed="rId2"/>
                <a:stretch>
                  <a:fillRect l="-389" b="-1022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E99E0E-240C-A66B-87F5-A95EC336C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68" y="0"/>
            <a:ext cx="4643632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/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6ED6747-F521-EA08-A159-2C9F2D82D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0" y="1119867"/>
                <a:ext cx="6096000" cy="1202380"/>
              </a:xfrm>
              <a:prstGeom prst="rect">
                <a:avLst/>
              </a:prstGeom>
              <a:blipFill>
                <a:blip r:embed="rId4"/>
                <a:stretch>
                  <a:fillRect l="-800" t="-40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/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C1C06C4-C3A5-5E09-03B4-3B6AA6774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5359" y="1119867"/>
                <a:ext cx="67818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/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A5397EB-3DAE-FB10-27AF-CB9D18C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233493"/>
                <a:ext cx="6781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/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A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8A997FF-517A-0D01-0902-9E0EA72B7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649" y="1104354"/>
                <a:ext cx="67818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90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3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978E69-E6B2-E56E-2423-76AD5ADE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sensitivity analysis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94388-EBFF-0766-2682-CC51722C5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6000605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Values to vary:</a:t>
            </a:r>
          </a:p>
          <a:p>
            <a:pPr lvl="1"/>
            <a:r>
              <a:rPr lang="en-US" sz="2000" dirty="0"/>
              <a:t>Initialization: </a:t>
            </a:r>
          </a:p>
          <a:p>
            <a:pPr lvl="2"/>
            <a:r>
              <a:rPr lang="en-US" sz="1800" dirty="0"/>
              <a:t>'</a:t>
            </a:r>
            <a:r>
              <a:rPr lang="en-US" sz="1800" dirty="0" err="1"/>
              <a:t>nndsvd</a:t>
            </a:r>
            <a:r>
              <a:rPr lang="en-US" sz="1800" dirty="0"/>
              <a:t>': Nonnegative Double Singular Value Decomposition (NNDSVD)</a:t>
            </a:r>
          </a:p>
          <a:p>
            <a:pPr lvl="2"/>
            <a:r>
              <a:rPr lang="en-US" sz="1800" dirty="0"/>
              <a:t>'</a:t>
            </a:r>
            <a:r>
              <a:rPr lang="en-US" sz="1800" dirty="0" err="1"/>
              <a:t>nndsvda</a:t>
            </a:r>
            <a:r>
              <a:rPr lang="en-US" sz="1800" dirty="0"/>
              <a:t>': NNDSVD with zeros filled with the average of X</a:t>
            </a:r>
          </a:p>
          <a:p>
            <a:pPr lvl="1"/>
            <a:r>
              <a:rPr lang="en-US" sz="2000" dirty="0"/>
              <a:t>Regularization:</a:t>
            </a:r>
          </a:p>
          <a:p>
            <a:pPr lvl="2"/>
            <a:r>
              <a:rPr lang="en-US" sz="1800" dirty="0"/>
              <a:t>None, L1, L1+L2, L2</a:t>
            </a:r>
          </a:p>
          <a:p>
            <a:pPr lvl="2"/>
            <a:r>
              <a:rPr lang="en-US" sz="1800" dirty="0"/>
              <a:t>On Transformation (H), and Components + Transformation (W + H)</a:t>
            </a:r>
          </a:p>
          <a:p>
            <a:pPr lvl="2"/>
            <a:r>
              <a:rPr lang="en-US" sz="1800" dirty="0"/>
              <a:t>Weight</a:t>
            </a:r>
          </a:p>
          <a:p>
            <a:pPr lvl="2"/>
            <a:r>
              <a:rPr lang="en-US" sz="1800" dirty="0"/>
              <a:t>Orthogonal Loss</a:t>
            </a:r>
          </a:p>
          <a:p>
            <a:pPr lvl="1"/>
            <a:r>
              <a:rPr lang="en-US" sz="2067" dirty="0"/>
              <a:t>Shuffle: True, False</a:t>
            </a:r>
          </a:p>
          <a:p>
            <a:pPr lvl="1"/>
            <a:endParaRPr lang="en-US" sz="2067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06A9C-3E8B-81F0-F345-E03254FE6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AAECCFC-B1BF-D71E-ECDA-F0E99A481D5B}"/>
              </a:ext>
            </a:extLst>
          </p:cNvPr>
          <p:cNvSpPr txBox="1"/>
          <p:nvPr/>
        </p:nvSpPr>
        <p:spPr>
          <a:xfrm>
            <a:off x="959771" y="6446032"/>
            <a:ext cx="6121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*SVD based initialization: A head start for nonnegative matrix factorization</a:t>
            </a:r>
            <a:endParaRPr lang="de-AT" sz="1200" dirty="0">
              <a:solidFill>
                <a:schemeClr val="bg1"/>
              </a:solidFill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BB682D4-42AB-B7CF-A6BD-6B2BFEF3A7B5}"/>
              </a:ext>
            </a:extLst>
          </p:cNvPr>
          <p:cNvGrpSpPr/>
          <p:nvPr/>
        </p:nvGrpSpPr>
        <p:grpSpPr>
          <a:xfrm>
            <a:off x="6610205" y="2127333"/>
            <a:ext cx="5438245" cy="940445"/>
            <a:chOff x="6610205" y="1938868"/>
            <a:chExt cx="5438245" cy="9404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D5607F74-143C-E2F8-27C9-20268FFBC3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287"/>
            <a:stretch/>
          </p:blipFill>
          <p:spPr>
            <a:xfrm>
              <a:off x="6610205" y="1938868"/>
              <a:ext cx="5438245" cy="940444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E16B785-04BA-F1CF-E06F-F8A53F62A0F2}"/>
                </a:ext>
              </a:extLst>
            </p:cNvPr>
            <p:cNvSpPr/>
            <p:nvPr/>
          </p:nvSpPr>
          <p:spPr>
            <a:xfrm>
              <a:off x="10117332" y="2671641"/>
              <a:ext cx="1546503" cy="207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280068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5D428-30C3-A460-B1E8-D700A648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Regularization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7BBC73-6BB5-6744-C675-A812846C5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ABA97F-00B3-1DC4-534D-8A1C7830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609" y="1440298"/>
            <a:ext cx="56959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D9EBC8-A668-6592-F336-CF992A1FE309}"/>
                  </a:ext>
                </a:extLst>
              </p:cNvPr>
              <p:cNvSpPr txBox="1"/>
              <p:nvPr/>
            </p:nvSpPr>
            <p:spPr>
              <a:xfrm>
                <a:off x="609599" y="1440298"/>
                <a:ext cx="4696111" cy="2117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b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</a:br>
                <a: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sz="1400" b="0" i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𝐻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	… L1 Regularization</a:t>
                </a:r>
                <a:b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</a:br>
                <a: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𝐻</m:t>
                            </m:r>
                          </m:e>
                        </m:d>
                      </m:e>
                      <m:sub>
                        <m: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… L2 Regularization</a:t>
                </a:r>
                <a:b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𝛾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F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… Ortho Regularization</a:t>
                </a:r>
                <a:endParaRPr lang="de-DE" sz="14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D9EBC8-A668-6592-F336-CF992A1FE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440298"/>
                <a:ext cx="4696111" cy="2117503"/>
              </a:xfrm>
              <a:prstGeom prst="rect">
                <a:avLst/>
              </a:prstGeom>
              <a:blipFill>
                <a:blip r:embed="rId3"/>
                <a:stretch>
                  <a:fillRect l="-909" t="-229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329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BC966-5F1A-07DD-E2D8-E417B501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Regularization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0B0D90-E7D9-B481-B80C-2F3B76575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D9EBC8-A668-6592-F336-CF992A1FE309}"/>
                  </a:ext>
                </a:extLst>
              </p:cNvPr>
              <p:cNvSpPr txBox="1"/>
              <p:nvPr/>
            </p:nvSpPr>
            <p:spPr>
              <a:xfrm>
                <a:off x="609599" y="1440298"/>
                <a:ext cx="4696111" cy="2117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kumimoji="0" lang="de-DE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lim>
                    </m:limLow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d>
                      <m:d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𝑊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, </m:t>
                        </m:r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𝐻</m:t>
                        </m:r>
                      </m:e>
                    </m:d>
                    <m:r>
                      <a:rPr lang="de-DE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≡</m:t>
                    </m:r>
                    <m:f>
                      <m:f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𝑉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de-DE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de-DE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</a:t>
                </a:r>
                <a:b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</a:br>
                <a:r>
                  <a:rPr lang="en-US" sz="140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sz="1400" b="0" i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𝐻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	… L1 Regularization</a:t>
                </a:r>
                <a:b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</a:br>
                <a:r>
                  <a:rPr lang="en-US" sz="1400" b="0" i="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𝛽</m:t>
                    </m:r>
                    <m:sSubSup>
                      <m:sSubSupPr>
                        <m:ctrlP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𝐻</m:t>
                            </m:r>
                          </m:e>
                        </m:d>
                      </m:e>
                      <m:sub>
                        <m: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𝐹</m:t>
                        </m:r>
                      </m:sub>
                      <m:sup>
                        <m:r>
                          <a:rPr lang="en-US" sz="14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… L2 Regularization</a:t>
                </a:r>
                <a:b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𝛾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55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𝑊</m:t>
                            </m:r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𝐼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F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400" dirty="0">
                    <a:solidFill>
                      <a:srgbClr val="0055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sz="1400" dirty="0">
                    <a:solidFill>
                      <a:srgbClr val="0055A0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	… Ortho Regularization</a:t>
                </a:r>
                <a:endParaRPr lang="de-DE" sz="1400" dirty="0">
                  <a:solidFill>
                    <a:srgbClr val="0055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 s.t.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𝑊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𝐻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≥0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AD9EBC8-A668-6592-F336-CF992A1FE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440298"/>
                <a:ext cx="4696111" cy="2117503"/>
              </a:xfrm>
              <a:prstGeom prst="rect">
                <a:avLst/>
              </a:prstGeom>
              <a:blipFill>
                <a:blip r:embed="rId2"/>
                <a:stretch>
                  <a:fillRect l="-909" t="-229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5CF4719E-E753-0D47-7629-195AD3F0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43" y="325496"/>
            <a:ext cx="4542174" cy="310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614D65-6D1E-E6F4-8092-7A2B11B91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43" y="3394960"/>
            <a:ext cx="4542174" cy="310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48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5D428-30C3-A460-B1E8-D700A648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Gifs </a:t>
            </a:r>
            <a:r>
              <a:rPr lang="en-US" dirty="0" err="1"/>
              <a:t>Hyperparamters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27BBC73-6BB5-6744-C675-A812846C5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56715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Microsoft Office PowerPoint</Application>
  <PresentationFormat>Breitbild</PresentationFormat>
  <Paragraphs>140</Paragraphs>
  <Slides>30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Optima</vt:lpstr>
      <vt:lpstr>CERNcobrandi16-9</vt:lpstr>
      <vt:lpstr>PowerPoint-Präsentation</vt:lpstr>
      <vt:lpstr>Analysis of FPAs in the LHC RB circuit</vt:lpstr>
      <vt:lpstr>Non-Negative Matrix Factorization</vt:lpstr>
      <vt:lpstr>NMF vs. VQ vs. PCA</vt:lpstr>
      <vt:lpstr>NMF sensitivity analysis</vt:lpstr>
      <vt:lpstr>Regularization</vt:lpstr>
      <vt:lpstr>Regularization</vt:lpstr>
      <vt:lpstr>Regularization</vt:lpstr>
      <vt:lpstr>Gifs Hyperparamters</vt:lpstr>
      <vt:lpstr>Regularization: L1 (l1_ratio=1) vs. L2 (l1_ratio=0) </vt:lpstr>
      <vt:lpstr>Regularization: L1 Weight </vt:lpstr>
      <vt:lpstr>Regularization: L2 Weight </vt:lpstr>
      <vt:lpstr>Regularization: L1+L2 Weight </vt:lpstr>
      <vt:lpstr>Regularization: Orthogonal Loss</vt:lpstr>
      <vt:lpstr>Regularization: Orthogonal Loss + L1+L2</vt:lpstr>
      <vt:lpstr>Plots Hyperparameters</vt:lpstr>
      <vt:lpstr>'nndsvd vs 'nndsvda'</vt:lpstr>
      <vt:lpstr>'nndsvd vs 'nndsvda'</vt:lpstr>
      <vt:lpstr>'nndsvd vs 'nndsvda'</vt:lpstr>
      <vt:lpstr>'nndsvd vs 'nndsvda'</vt:lpstr>
      <vt:lpstr>Regularization: None, L1, L1+L2, L2</vt:lpstr>
      <vt:lpstr>Regularization: None, L1, L1+L2, L2</vt:lpstr>
      <vt:lpstr>Regularization: None, L1, L1+L2, L2</vt:lpstr>
      <vt:lpstr>Regularization: “both”, “transformation”</vt:lpstr>
      <vt:lpstr>Weight &amp; Shuffling</vt:lpstr>
      <vt:lpstr>Weight &amp; Shuffling</vt:lpstr>
      <vt:lpstr>Weight &amp; Shuffling</vt:lpstr>
      <vt:lpstr>Weight &amp; Shuffling</vt:lpstr>
      <vt:lpstr>Orthogonal Loss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1354</cp:revision>
  <cp:lastPrinted>2020-05-13T09:15:16Z</cp:lastPrinted>
  <dcterms:created xsi:type="dcterms:W3CDTF">2019-07-26T06:24:56Z</dcterms:created>
  <dcterms:modified xsi:type="dcterms:W3CDTF">2022-11-15T11:58:40Z</dcterms:modified>
</cp:coreProperties>
</file>